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0" r:id="rId2"/>
    <p:sldId id="279" r:id="rId3"/>
    <p:sldId id="289" r:id="rId4"/>
    <p:sldId id="278" r:id="rId5"/>
    <p:sldId id="281" r:id="rId6"/>
    <p:sldId id="288" r:id="rId7"/>
    <p:sldId id="290" r:id="rId8"/>
    <p:sldId id="287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1502" userDrawn="1">
          <p15:clr>
            <a:srgbClr val="A4A3A4"/>
          </p15:clr>
        </p15:guide>
        <p15:guide id="6" pos="5768" userDrawn="1">
          <p15:clr>
            <a:srgbClr val="A4A3A4"/>
          </p15:clr>
        </p15:guide>
        <p15:guide id="7" orient="horz" pos="2228" userDrawn="1">
          <p15:clr>
            <a:srgbClr val="A4A3A4"/>
          </p15:clr>
        </p15:guide>
        <p15:guide id="8" orient="horz" pos="913" userDrawn="1">
          <p15:clr>
            <a:srgbClr val="A4A3A4"/>
          </p15:clr>
        </p15:guide>
        <p15:guide id="9" pos="5269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4248" userDrawn="1">
          <p15:clr>
            <a:srgbClr val="A4A3A4"/>
          </p15:clr>
        </p15:guide>
        <p15:guide id="12" orient="horz" pos="2523" userDrawn="1">
          <p15:clr>
            <a:srgbClr val="A4A3A4"/>
          </p15:clr>
        </p15:guide>
        <p15:guide id="13" pos="21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D"/>
    <a:srgbClr val="EB1515"/>
    <a:srgbClr val="D8D8D8"/>
    <a:srgbClr val="DB2E25"/>
    <a:srgbClr val="C42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 autoAdjust="0"/>
    <p:restoredTop sz="95878" autoAdjust="0"/>
  </p:normalViewPr>
  <p:slideViewPr>
    <p:cSldViewPr snapToGrid="0">
      <p:cViewPr varScale="1">
        <p:scale>
          <a:sx n="111" d="100"/>
          <a:sy n="111" d="100"/>
        </p:scale>
        <p:origin x="642" y="96"/>
      </p:cViewPr>
      <p:guideLst>
        <p:guide orient="horz" pos="232"/>
        <p:guide pos="483"/>
        <p:guide pos="7423"/>
        <p:guide orient="horz" pos="4020"/>
        <p:guide orient="horz" pos="1502"/>
        <p:guide pos="5768"/>
        <p:guide orient="horz" pos="2228"/>
        <p:guide orient="horz" pos="913"/>
        <p:guide pos="5269"/>
        <p:guide pos="3840"/>
        <p:guide pos="4248"/>
        <p:guide orient="horz" pos="2523"/>
        <p:guide pos="21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DD6AE-8C26-4F1B-B84E-3144B6FA23F7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A3B9-4054-4768-A287-B4E588A5EA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14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3FAAF-CC5F-4C8F-A3AD-78F60C842C27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5303-1FE7-4C21-BBC3-43AA1027CA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13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5303-1FE7-4C21-BBC3-43AA1027CA6D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612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76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96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59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63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2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6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59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3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0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34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12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4F2C-608F-45E4-8E73-2E569117B1DB}" type="datetimeFigureOut">
              <a:rPr lang="pl-PL" smtClean="0"/>
              <a:pPr/>
              <a:t>20.03.2022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4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6214"/>
            <a:ext cx="12345269" cy="6944215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41336" y="529389"/>
            <a:ext cx="7514513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Макет дома Тарковского А.А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462599" y="1412675"/>
            <a:ext cx="7493250" cy="880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Руководитель: </a:t>
            </a:r>
            <a:r>
              <a:rPr lang="ru-RU" sz="1400" dirty="0" err="1" smtClean="0">
                <a:solidFill>
                  <a:schemeClr val="bg1"/>
                </a:solidFill>
              </a:rPr>
              <a:t>Ломия</a:t>
            </a:r>
            <a:r>
              <a:rPr lang="ru-RU" sz="1400" dirty="0" smtClean="0">
                <a:solidFill>
                  <a:schemeClr val="bg1"/>
                </a:solidFill>
              </a:rPr>
              <a:t> Л.В., ст. преподаватель каф. </a:t>
            </a:r>
            <a:r>
              <a:rPr lang="ru-RU" sz="1400" dirty="0" smtClean="0">
                <a:solidFill>
                  <a:schemeClr val="bg1"/>
                </a:solidFill>
              </a:rPr>
              <a:t>С</a:t>
            </a:r>
            <a:r>
              <a:rPr lang="ru-RU" sz="1400" dirty="0" smtClean="0">
                <a:solidFill>
                  <a:schemeClr val="bg1"/>
                </a:solidFill>
              </a:rPr>
              <a:t>иИС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lnSpc>
                <a:spcPts val="21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Исполнители: Романов А.А., Уханова А.А., Гапке Е.Н., Прянишникова О.А., ст-ты гр. </a:t>
            </a:r>
            <a:r>
              <a:rPr lang="ru-RU" sz="1400" dirty="0" smtClean="0">
                <a:solidFill>
                  <a:schemeClr val="bg1"/>
                </a:solidFill>
              </a:rPr>
              <a:t>мМЖЦ</a:t>
            </a:r>
            <a:r>
              <a:rPr lang="ru-RU" sz="1400" dirty="0" smtClean="0">
                <a:solidFill>
                  <a:schemeClr val="bg1"/>
                </a:solidFill>
              </a:rPr>
              <a:t>-11</a:t>
            </a:r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5853448"/>
            <a:ext cx="1738457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5854229"/>
            <a:ext cx="1738457" cy="5076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96433" y="1680369"/>
            <a:ext cx="5393816" cy="40201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2400"/>
              </a:spcAft>
            </a:pPr>
            <a:r>
              <a:rPr lang="ru-RU" sz="1400" dirty="0">
                <a:solidFill>
                  <a:srgbClr val="3E3E3D"/>
                </a:solidFill>
              </a:rPr>
              <a:t>Андре́й Арсе́ньевич Тарко́вский (4 апреля[5] 1932, село Завражье, Юрьевецкий район, Ивановская Промышленная область — 29 декабря 1986, Париж, Франция) — советский режиссёр театра и кино, сценарист. Народный артист РСФСР (1980). Его фильмы «Андрей Рублёв» (1966), «Солярис» (1972), «Зеркало» (1974) и «Сталкер» (1979) периодически </a:t>
            </a:r>
            <a:r>
              <a:rPr lang="ru-RU" sz="1400" dirty="0" smtClean="0">
                <a:solidFill>
                  <a:srgbClr val="3E3E3D"/>
                </a:solidFill>
              </a:rPr>
              <a:t>вкючаются </a:t>
            </a:r>
            <a:r>
              <a:rPr lang="ru-RU" sz="1400" dirty="0">
                <a:solidFill>
                  <a:srgbClr val="3E3E3D"/>
                </a:solidFill>
              </a:rPr>
              <a:t>в списки лучших кинопроизведений всех времён[6][7][8][9</a:t>
            </a:r>
            <a:r>
              <a:rPr lang="ru-RU" sz="1400" dirty="0" smtClean="0">
                <a:solidFill>
                  <a:srgbClr val="3E3E3D"/>
                </a:solidFill>
              </a:rPr>
              <a:t>]</a:t>
            </a:r>
            <a:endParaRPr lang="ru-RU" sz="1400" dirty="0">
              <a:solidFill>
                <a:srgbClr val="3E3E3D"/>
              </a:solidFill>
            </a:endParaRPr>
          </a:p>
          <a:p>
            <a:pPr>
              <a:spcAft>
                <a:spcPts val="2400"/>
              </a:spcAft>
            </a:pPr>
            <a:r>
              <a:rPr lang="ru-RU" sz="1400" dirty="0">
                <a:solidFill>
                  <a:srgbClr val="3E3E3D"/>
                </a:solidFill>
              </a:rPr>
              <a:t>Творчество Андрея Тарковского представляет собой значительное и необычное явление мировой культуры. Его фильмы </a:t>
            </a:r>
            <a:r>
              <a:rPr lang="ru-RU" sz="1600" dirty="0">
                <a:solidFill>
                  <a:srgbClr val="3E3E3D"/>
                </a:solidFill>
              </a:rPr>
              <a:t>образуют</a:t>
            </a:r>
            <a:r>
              <a:rPr lang="ru-RU" sz="1400" dirty="0" smtClean="0">
                <a:solidFill>
                  <a:srgbClr val="3E3E3D"/>
                </a:solidFill>
              </a:rPr>
              <a:t> </a:t>
            </a:r>
            <a:r>
              <a:rPr lang="ru-RU" sz="1400" dirty="0">
                <a:solidFill>
                  <a:srgbClr val="3E3E3D"/>
                </a:solidFill>
              </a:rPr>
              <a:t>цикл о страданиях и надеждах человека, взявшего на себя бремя нравственной ответственности за весь мир. Концептуальные и художественные решения Тарковского отличаются оригинальностью и глубиной.</a:t>
            </a:r>
            <a:endParaRPr lang="pl-PL" sz="1400" dirty="0">
              <a:solidFill>
                <a:srgbClr val="3E3E3D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0" name="pole tekstowe 7"/>
          <p:cNvSpPr txBox="1"/>
          <p:nvPr/>
        </p:nvSpPr>
        <p:spPr>
          <a:xfrm>
            <a:off x="696433" y="292167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Из биографии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85" y="1492370"/>
            <a:ext cx="5533126" cy="36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5854229"/>
            <a:ext cx="1738457" cy="5076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0" name="pole tekstowe 7"/>
          <p:cNvSpPr txBox="1"/>
          <p:nvPr/>
        </p:nvSpPr>
        <p:spPr>
          <a:xfrm>
            <a:off x="696433" y="292167"/>
            <a:ext cx="4186118" cy="6998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Исходные данные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3" y="2989679"/>
            <a:ext cx="5442312" cy="2721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08" y="214312"/>
            <a:ext cx="5401492" cy="30383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25" y="3681061"/>
            <a:ext cx="5341175" cy="3004411"/>
          </a:xfrm>
          <a:prstGeom prst="rect">
            <a:avLst/>
          </a:prstGeom>
        </p:spPr>
      </p:pic>
      <p:sp>
        <p:nvSpPr>
          <p:cNvPr id="12" name="pole tekstowe 8"/>
          <p:cNvSpPr txBox="1"/>
          <p:nvPr/>
        </p:nvSpPr>
        <p:spPr>
          <a:xfrm>
            <a:off x="546303" y="852006"/>
            <a:ext cx="5621583" cy="18221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2400"/>
              </a:spcAft>
            </a:pPr>
            <a:r>
              <a:rPr lang="ru-RU" sz="1400" dirty="0"/>
              <a:t>4 апреля исполняется 80 лет со дня рождения Андрея Тарковского – великого русского режиссера, создавшего свой неповторимый кинематограф. Большую часть своей жизни он прожил в Москве, последние пять лет – за границей, похоронен во Франции. Но своей родиной, как ни странно, считал рязанскую деревню, расположенную на берегу реки Пары, между районными центрами Шилово и Путятино. Ныне это – поселок Мясной Путятинского района.</a:t>
            </a:r>
            <a:endParaRPr lang="pl-PL" sz="1100" dirty="0">
              <a:solidFill>
                <a:srgbClr val="3E3E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" name="pole tekstowe 7"/>
          <p:cNvSpPr txBox="1"/>
          <p:nvPr/>
        </p:nvSpPr>
        <p:spPr>
          <a:xfrm>
            <a:off x="696433" y="292167"/>
            <a:ext cx="6711131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BIM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- модель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5854229"/>
            <a:ext cx="1738457" cy="50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7" y="2044247"/>
            <a:ext cx="5052196" cy="36514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36" y="2044247"/>
            <a:ext cx="5009484" cy="3669108"/>
          </a:xfrm>
          <a:prstGeom prst="rect">
            <a:avLst/>
          </a:prstGeom>
        </p:spPr>
      </p:pic>
      <p:sp>
        <p:nvSpPr>
          <p:cNvPr id="14" name="pole tekstowe 8"/>
          <p:cNvSpPr txBox="1"/>
          <p:nvPr/>
        </p:nvSpPr>
        <p:spPr>
          <a:xfrm>
            <a:off x="848227" y="866190"/>
            <a:ext cx="10475794" cy="11780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2400"/>
              </a:spcAft>
            </a:pPr>
            <a:r>
              <a:rPr lang="en-US" sz="1400" dirty="0" smtClean="0"/>
              <a:t>BIM</a:t>
            </a:r>
            <a:r>
              <a:rPr lang="ru-RU" sz="1400" dirty="0" smtClean="0"/>
              <a:t> – модель была создана на основе размеров из исходных данных. </a:t>
            </a:r>
            <a:r>
              <a:rPr lang="en-US" sz="1400" dirty="0" smtClean="0"/>
              <a:t>BIM</a:t>
            </a:r>
            <a:r>
              <a:rPr lang="ru-RU" sz="1400" dirty="0" smtClean="0"/>
              <a:t> – проектирование позволяет не только создавать новые объекты, но и воссоздавать существующие. На слайде представлены визуализации дома Тарковского А.А.</a:t>
            </a:r>
            <a:endParaRPr lang="pl-PL" sz="1400" dirty="0">
              <a:solidFill>
                <a:srgbClr val="3E3E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0130" y="6138469"/>
            <a:ext cx="576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" name="pole tekstowe 7"/>
          <p:cNvSpPr txBox="1"/>
          <p:nvPr/>
        </p:nvSpPr>
        <p:spPr>
          <a:xfrm>
            <a:off x="696433" y="292167"/>
            <a:ext cx="8752367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BIM -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модель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5854229"/>
            <a:ext cx="1738457" cy="507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36" y="706235"/>
            <a:ext cx="5361279" cy="2243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36" y="3896693"/>
            <a:ext cx="5434643" cy="23747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5" y="2261877"/>
            <a:ext cx="4714245" cy="2214659"/>
          </a:xfrm>
          <a:prstGeom prst="rect">
            <a:avLst/>
          </a:prstGeom>
        </p:spPr>
      </p:pic>
      <p:sp>
        <p:nvSpPr>
          <p:cNvPr id="15" name="pole tekstowe 7"/>
          <p:cNvSpPr txBox="1"/>
          <p:nvPr/>
        </p:nvSpPr>
        <p:spPr>
          <a:xfrm>
            <a:off x="2064370" y="1844921"/>
            <a:ext cx="1810453" cy="3973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Видовая точка 1</a:t>
            </a:r>
            <a:endParaRPr lang="pl-PL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pole tekstowe 7"/>
          <p:cNvSpPr txBox="1"/>
          <p:nvPr/>
        </p:nvSpPr>
        <p:spPr>
          <a:xfrm>
            <a:off x="8028886" y="3501193"/>
            <a:ext cx="2141657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Видовая точка 3</a:t>
            </a:r>
            <a:endParaRPr lang="pl-PL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pole tekstowe 7"/>
          <p:cNvSpPr txBox="1"/>
          <p:nvPr/>
        </p:nvSpPr>
        <p:spPr>
          <a:xfrm>
            <a:off x="8112275" y="308216"/>
            <a:ext cx="2141657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Видовая точка 2</a:t>
            </a:r>
            <a:endParaRPr lang="pl-PL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7"/>
          <p:cNvSpPr txBox="1"/>
          <p:nvPr/>
        </p:nvSpPr>
        <p:spPr>
          <a:xfrm>
            <a:off x="696433" y="292167"/>
            <a:ext cx="10645822" cy="9916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Чертежи макета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5854229"/>
            <a:ext cx="1738457" cy="5076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882978" y="4686710"/>
            <a:ext cx="3053531" cy="2171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ts val="2900"/>
              </a:lnSpc>
              <a:spcAft>
                <a:spcPts val="2400"/>
              </a:spcAft>
              <a:buFontTx/>
              <a:buChar char="-"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82" y="738818"/>
            <a:ext cx="8232851" cy="5822606"/>
          </a:xfrm>
          <a:prstGeom prst="rect">
            <a:avLst/>
          </a:prstGeom>
        </p:spPr>
      </p:pic>
      <p:sp>
        <p:nvSpPr>
          <p:cNvPr id="16" name="pole tekstowe 8"/>
          <p:cNvSpPr txBox="1"/>
          <p:nvPr/>
        </p:nvSpPr>
        <p:spPr>
          <a:xfrm>
            <a:off x="848227" y="866190"/>
            <a:ext cx="2849255" cy="42751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2400"/>
              </a:spcAft>
            </a:pPr>
            <a:r>
              <a:rPr lang="ru-RU" sz="1400" dirty="0" smtClean="0"/>
              <a:t> С помощью </a:t>
            </a:r>
            <a:r>
              <a:rPr lang="en-US" sz="1400" dirty="0" smtClean="0"/>
              <a:t>BIM</a:t>
            </a:r>
            <a:r>
              <a:rPr lang="ru-RU" sz="1400" dirty="0" smtClean="0"/>
              <a:t> – модели были сгенирированы чертежи для создания макета дома советского режиссера театра и кино Тарковского А.А.</a:t>
            </a:r>
            <a:endParaRPr lang="pl-PL" sz="1400" dirty="0">
              <a:solidFill>
                <a:srgbClr val="3E3E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7"/>
          <p:cNvSpPr txBox="1"/>
          <p:nvPr/>
        </p:nvSpPr>
        <p:spPr>
          <a:xfrm>
            <a:off x="696433" y="292167"/>
            <a:ext cx="10645822" cy="9916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Чертежи макета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5854229"/>
            <a:ext cx="1738457" cy="5076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882978" y="4686710"/>
            <a:ext cx="3053531" cy="2171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ts val="2900"/>
              </a:lnSpc>
              <a:spcAft>
                <a:spcPts val="2400"/>
              </a:spcAft>
              <a:buFontTx/>
              <a:buChar char="-"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78" y="788010"/>
            <a:ext cx="8068949" cy="57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7"/>
          <p:cNvSpPr txBox="1"/>
          <p:nvPr/>
        </p:nvSpPr>
        <p:spPr>
          <a:xfrm>
            <a:off x="3746893" y="2924532"/>
            <a:ext cx="4316452" cy="5575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" y="5854229"/>
            <a:ext cx="1738457" cy="5076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882978" y="4686710"/>
            <a:ext cx="3053531" cy="2171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ts val="2900"/>
              </a:lnSpc>
              <a:spcAft>
                <a:spcPts val="2400"/>
              </a:spcAft>
              <a:buFontTx/>
              <a:buChar char="-"/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322</Words>
  <Application>Microsoft Office PowerPoint</Application>
  <PresentationFormat>Широкоэкранный</PresentationFormat>
  <Paragraphs>23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</dc:creator>
  <cp:lastModifiedBy>Арина</cp:lastModifiedBy>
  <cp:revision>156</cp:revision>
  <dcterms:created xsi:type="dcterms:W3CDTF">2017-01-11T10:24:22Z</dcterms:created>
  <dcterms:modified xsi:type="dcterms:W3CDTF">2022-03-20T17:47:43Z</dcterms:modified>
</cp:coreProperties>
</file>